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73"/>
  </p:notesMasterIdLst>
  <p:sldIdLst>
    <p:sldId id="256" r:id="rId2"/>
    <p:sldId id="257" r:id="rId3"/>
    <p:sldId id="258" r:id="rId4"/>
    <p:sldId id="348" r:id="rId5"/>
    <p:sldId id="269" r:id="rId6"/>
    <p:sldId id="349" r:id="rId7"/>
    <p:sldId id="384" r:id="rId8"/>
    <p:sldId id="385" r:id="rId9"/>
    <p:sldId id="415" r:id="rId10"/>
    <p:sldId id="327" r:id="rId11"/>
    <p:sldId id="386" r:id="rId12"/>
    <p:sldId id="393" r:id="rId13"/>
    <p:sldId id="383" r:id="rId14"/>
    <p:sldId id="368" r:id="rId15"/>
    <p:sldId id="370" r:id="rId16"/>
    <p:sldId id="408" r:id="rId17"/>
    <p:sldId id="395" r:id="rId18"/>
    <p:sldId id="405" r:id="rId19"/>
    <p:sldId id="406" r:id="rId20"/>
    <p:sldId id="407" r:id="rId21"/>
    <p:sldId id="404" r:id="rId22"/>
    <p:sldId id="351" r:id="rId23"/>
    <p:sldId id="392" r:id="rId24"/>
    <p:sldId id="355" r:id="rId25"/>
    <p:sldId id="356" r:id="rId26"/>
    <p:sldId id="357" r:id="rId27"/>
    <p:sldId id="389" r:id="rId28"/>
    <p:sldId id="387" r:id="rId29"/>
    <p:sldId id="396" r:id="rId30"/>
    <p:sldId id="371" r:id="rId31"/>
    <p:sldId id="359" r:id="rId32"/>
    <p:sldId id="372" r:id="rId33"/>
    <p:sldId id="373" r:id="rId34"/>
    <p:sldId id="374" r:id="rId35"/>
    <p:sldId id="402" r:id="rId36"/>
    <p:sldId id="362" r:id="rId37"/>
    <p:sldId id="421" r:id="rId38"/>
    <p:sldId id="420" r:id="rId39"/>
    <p:sldId id="376" r:id="rId40"/>
    <p:sldId id="378" r:id="rId41"/>
    <p:sldId id="360" r:id="rId42"/>
    <p:sldId id="390" r:id="rId43"/>
    <p:sldId id="379" r:id="rId44"/>
    <p:sldId id="380" r:id="rId45"/>
    <p:sldId id="403" r:id="rId46"/>
    <p:sldId id="361" r:id="rId47"/>
    <p:sldId id="391" r:id="rId48"/>
    <p:sldId id="418" r:id="rId49"/>
    <p:sldId id="419" r:id="rId50"/>
    <p:sldId id="397" r:id="rId51"/>
    <p:sldId id="365" r:id="rId52"/>
    <p:sldId id="382" r:id="rId53"/>
    <p:sldId id="399" r:id="rId54"/>
    <p:sldId id="414" r:id="rId55"/>
    <p:sldId id="410" r:id="rId56"/>
    <p:sldId id="412" r:id="rId57"/>
    <p:sldId id="413" r:id="rId58"/>
    <p:sldId id="409" r:id="rId59"/>
    <p:sldId id="366" r:id="rId60"/>
    <p:sldId id="401" r:id="rId61"/>
    <p:sldId id="364" r:id="rId62"/>
    <p:sldId id="398" r:id="rId63"/>
    <p:sldId id="411" r:id="rId64"/>
    <p:sldId id="394" r:id="rId65"/>
    <p:sldId id="350" r:id="rId66"/>
    <p:sldId id="352" r:id="rId67"/>
    <p:sldId id="353" r:id="rId68"/>
    <p:sldId id="354" r:id="rId69"/>
    <p:sldId id="416" r:id="rId70"/>
    <p:sldId id="417" r:id="rId71"/>
    <p:sldId id="314" r:id="rId7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A70FA7-1FB3-4325-AA5D-092699C35FB4}">
  <a:tblStyle styleId="{D3A70FA7-1FB3-4325-AA5D-092699C35F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87149" autoAdjust="0"/>
  </p:normalViewPr>
  <p:slideViewPr>
    <p:cSldViewPr snapToGrid="0">
      <p:cViewPr varScale="1">
        <p:scale>
          <a:sx n="124" d="100"/>
          <a:sy n="124" d="100"/>
        </p:scale>
        <p:origin x="1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atentflip.com/loupe/?code=Ly8gRHVtbXkgQ29tbWVudAovLyBEdW1teSBDb21tZW50CnZhciBhID0gMSwgYiA9IDIsIGMgPSAzOwoKZnVuY3Rpb24gcHJpbnQgKCkgewogICAgY29uc29sZS5sb2coJ2EnLCBhKTsKICAgIHNldFRpbWVvdXQoZnVuY3Rpb24oKXsgY29uc29sZS5sb2coIkhlbGxvIik7IH0sIDApOwogICAgY29uc29sZS5sb2coJ2InLCBiKTsKICAgIGNvbnNvbGUubG9nKCdjJywgYyk7Cn0KCnByaW50KCk7!!!PGJ1dHRvbj5DbGljayBtZSE8L2J1dHRvbj4%3D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25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687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052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01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9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866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286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983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08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76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92a0891d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92a0891d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29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808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841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82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44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12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5657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679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708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785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92a0891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92a0891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30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875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363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792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504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0798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958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522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2437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92a0891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92a0891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94372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828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9997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550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583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050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3694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1118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070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176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76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8708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6449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106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4100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742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169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0780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6344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3991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9009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80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1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027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4704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5577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001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5651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118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030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8969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572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465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4296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6474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2169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latentflip.com/loupe/?code=Ly8gRHVtbXkgQ29tbWVudAovLyBEdW1teSBDb21tZW50CnZhciBhID0gMSwgYiA9IDIsIGMgPSAzOwoKZnVuY3Rpb24gcHJpbnQgKCkgewogICAgY29uc29sZS5sb2coJ2EnLCBhKTsKICAgIHNldFRpbWVvdXQoZnVuY3Rpb24oKXsgY29uc29sZS5sb2coIkhlbGxvIik7IH0sIDApOwogICAgY29uc29sZS5sb2coJ2InLCBiKTsKICAgIGNvbnNvbGUubG9nKCdjJywgYyk7Cn0KCnByaW50KCk7!!!PGJ1dHRvbj5DbGljayBtZSE8L2J1dHRvbj4%3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88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97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angax.github.io/compat-tabl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chhouk.davy@g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ypescriptlang.org/play/index.htm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Node-js-Web-Development-Server-side-development/dp/178862685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react-native-floating-label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pmjs.com/package/react-native-voic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xpressjs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eteor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ailsjs.com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nestjs.com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tif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bylonjs.com/demos/sponzadynamicshadows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hyperlink" Target="https://www.babylonjs.com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impactjs.com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tif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S6GxMOJjA8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botpress.io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tif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2014.jsconf.eu/speakers/philip-roberts-what-the-heck-is-the-event-loop-anyway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ychhouk/js-talk-wp-community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atentflip.com/loup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4294967295"/>
          </p:nvPr>
        </p:nvSpPr>
        <p:spPr>
          <a:xfrm>
            <a:off x="465826" y="655988"/>
            <a:ext cx="8195095" cy="362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latin typeface="Khmer OS Muol" panose="02000500000000020004" pitchFamily="2" charset="0"/>
                <a:cs typeface="Khmer OS Muol" panose="02000500000000020004" pitchFamily="2" charset="0"/>
              </a:rPr>
              <a:t>Build Anything </a:t>
            </a:r>
            <a:br>
              <a:rPr lang="en-US" sz="6600" b="1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en-US" sz="6600" b="1" dirty="0">
                <a:latin typeface="Khmer OS Muol" panose="02000500000000020004" pitchFamily="2" charset="0"/>
                <a:cs typeface="Khmer OS Muol" panose="02000500000000020004" pitchFamily="2" charset="0"/>
              </a:rPr>
              <a:t>by JavaScript</a:t>
            </a:r>
            <a:endParaRPr sz="6600" b="1" dirty="0">
              <a:latin typeface="Khmer OS Muol" panose="02000500000000020004" pitchFamily="2" charset="0"/>
              <a:cs typeface="Khmer OS Muol" panose="02000500000000020004" pitchFamily="2" charset="0"/>
            </a:endParaRP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4294967295"/>
          </p:nvPr>
        </p:nvSpPr>
        <p:spPr>
          <a:xfrm>
            <a:off x="1469575" y="3497532"/>
            <a:ext cx="6204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Davy Chhouk</a:t>
            </a:r>
            <a:endParaRPr sz="3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534425" y="3914457"/>
            <a:ext cx="4075200" cy="765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AUG, 2019</a:t>
            </a:r>
            <a:endParaRPr sz="22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C3E10A-F62F-AF4C-9318-F12DE6813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83333">
            <a:off x="5876726" y="1062762"/>
            <a:ext cx="643232" cy="6432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A</a:t>
            </a:r>
            <a:r>
              <a:rPr lang="en" sz="2200" dirty="0"/>
              <a:t> </a:t>
            </a:r>
            <a:r>
              <a:rPr lang="en-US" sz="2200" dirty="0"/>
              <a:t>bit of History on JavaScript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6" y="98477"/>
            <a:ext cx="5188306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Birth WWW (1989)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Tim Berners-Lee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Creation of Browsers in the early days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NCSA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Mosiac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Mosiac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Netscape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Internet Explorer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Birth of Mocha in 2 weeks (10 days)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Brendan </a:t>
            </a:r>
            <a:r>
              <a:rPr lang="en-US" sz="1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Eich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(1995)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Renaming of Mocha to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LiveScript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again to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</a:p>
        </p:txBody>
      </p:sp>
      <p:pic>
        <p:nvPicPr>
          <p:cNvPr id="2050" name="Picture 2" descr="Image result for js logo">
            <a:extLst>
              <a:ext uri="{FF2B5EF4-FFF2-40B4-BE49-F238E27FC236}">
                <a16:creationId xmlns:a16="http://schemas.microsoft.com/office/drawing/2014/main" id="{D3F14316-22CC-45CB-82CF-6884AA10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945" y="491474"/>
            <a:ext cx="1055332" cy="105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2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A</a:t>
            </a:r>
            <a:r>
              <a:rPr lang="en" sz="2200" dirty="0"/>
              <a:t> </a:t>
            </a:r>
            <a:r>
              <a:rPr lang="en-US" sz="2200" dirty="0"/>
              <a:t>bit of History on JavaScript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6" y="98477"/>
            <a:ext cx="5188306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Creation of more browsers / JavaScript Implementations / JavaScript Engines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Standardizing JavaScript @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International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Post Node.js JavaScript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HTML + CSS + JS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jQuery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Node.js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NPM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Better development tools (babel, webpack…)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Post Node.js JavaScript: Today!</a:t>
            </a:r>
          </a:p>
        </p:txBody>
      </p:sp>
      <p:pic>
        <p:nvPicPr>
          <p:cNvPr id="2050" name="Picture 2" descr="Image result for js logo">
            <a:extLst>
              <a:ext uri="{FF2B5EF4-FFF2-40B4-BE49-F238E27FC236}">
                <a16:creationId xmlns:a16="http://schemas.microsoft.com/office/drawing/2014/main" id="{D3F14316-22CC-45CB-82CF-6884AA104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945" y="491474"/>
            <a:ext cx="1055332" cy="105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07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ECMAScript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0002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5" y="1"/>
            <a:ext cx="5125001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Problems of JavaScript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Multiple Browsers using Different 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Engines.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V8 (Chrome/New Edge)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Spider Monkey (Firefox)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Nitro Engine (Safari)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Chakra Engine (Edge)</a:t>
            </a:r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ECMAScript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40848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5" y="1"/>
            <a:ext cx="5291639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is ECMAScript?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 International 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 a standards organization for information and communication systems in Europe.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 International standardized a scripting-language in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ECMA-262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ISO/IEC 16262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called it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ECMAScript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ECMAScript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A503FA-1FC5-4858-969D-720AF1E29323}"/>
              </a:ext>
            </a:extLst>
          </p:cNvPr>
          <p:cNvSpPr txBox="1"/>
          <p:nvPr/>
        </p:nvSpPr>
        <p:spPr>
          <a:xfrm>
            <a:off x="2096086" y="4677507"/>
            <a:ext cx="518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 = European Computer Manufacturers Association</a:t>
            </a:r>
            <a:endParaRPr lang="en-US" dirty="0"/>
          </a:p>
        </p:txBody>
      </p:sp>
      <p:sp>
        <p:nvSpPr>
          <p:cNvPr id="3" name="AutoShape 2" descr="Related image">
            <a:extLst>
              <a:ext uri="{FF2B5EF4-FFF2-40B4-BE49-F238E27FC236}">
                <a16:creationId xmlns:a16="http://schemas.microsoft.com/office/drawing/2014/main" id="{FEAD9FB7-024C-44AE-944A-2C41402420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9503528C-A44A-47DC-B57F-6CAAC3CEF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671" y="1332957"/>
            <a:ext cx="4368906" cy="117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9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5" y="1"/>
            <a:ext cx="5406355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Published ECMAScript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9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ES1 (1997)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ES2 (1998)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ES3 (1999)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ES4 (Abandoned)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ES5 (2009)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ES6/ES2015 (2015)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ES2016 (2016)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ES2017 (2017)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ES2018 (2018)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ESNEXT</a:t>
            </a:r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ECMAScript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5A2D6E-D73F-4C4A-94DA-ED55161B614B}"/>
              </a:ext>
            </a:extLst>
          </p:cNvPr>
          <p:cNvSpPr txBox="1"/>
          <p:nvPr/>
        </p:nvSpPr>
        <p:spPr>
          <a:xfrm>
            <a:off x="3514165" y="4595962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Supports: </a:t>
            </a:r>
            <a:r>
              <a:rPr lang="en-US" dirty="0">
                <a:hlinkClick r:id="rId3"/>
              </a:rPr>
              <a:t>https://kangax.github.io/compat-table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5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3C6F7A-DA17-2040-BE4E-D7E7862BB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28" y="129575"/>
            <a:ext cx="8282296" cy="487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04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TypeScript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03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TypeScript</a:t>
            </a:r>
            <a:endParaRPr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A43377-5F9F-0742-9ABD-3528E40E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274" y="408695"/>
            <a:ext cx="4692318" cy="2163055"/>
          </a:xfrm>
          <a:prstGeom prst="rect">
            <a:avLst/>
          </a:prstGeom>
        </p:spPr>
      </p:pic>
      <p:sp>
        <p:nvSpPr>
          <p:cNvPr id="8" name="Google Shape;97;p17">
            <a:extLst>
              <a:ext uri="{FF2B5EF4-FFF2-40B4-BE49-F238E27FC236}">
                <a16:creationId xmlns:a16="http://schemas.microsoft.com/office/drawing/2014/main" id="{632461A8-9737-CB4D-A109-BDAEE3CEE545}"/>
              </a:ext>
            </a:extLst>
          </p:cNvPr>
          <p:cNvSpPr txBox="1">
            <a:spLocks/>
          </p:cNvSpPr>
          <p:nvPr/>
        </p:nvSpPr>
        <p:spPr>
          <a:xfrm>
            <a:off x="3629933" y="1591055"/>
            <a:ext cx="5125001" cy="22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that scales.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TypeScript typed superset of JavaScript that compiles to plain JavaScript.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Any Browser. Any Host. Any OS. Open Source.</a:t>
            </a:r>
          </a:p>
        </p:txBody>
      </p:sp>
    </p:spTree>
    <p:extLst>
      <p:ext uri="{BB962C8B-B14F-4D97-AF65-F5344CB8AC3E}">
        <p14:creationId xmlns:p14="http://schemas.microsoft.com/office/powerpoint/2010/main" val="202940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TypeScript</a:t>
            </a:r>
            <a:endParaRPr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41CCB-2BF2-8340-94B7-533C8DDB4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1738884"/>
            <a:ext cx="7950200" cy="186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B80273-1C55-7B48-A6C7-86693F55A53F}"/>
              </a:ext>
            </a:extLst>
          </p:cNvPr>
          <p:cNvSpPr txBox="1"/>
          <p:nvPr/>
        </p:nvSpPr>
        <p:spPr>
          <a:xfrm>
            <a:off x="4042047" y="3768653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Transpiling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08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691925" y="249845"/>
            <a:ext cx="5452200" cy="47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❏"/>
            </a:pPr>
            <a:r>
              <a:rPr lang="en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B.S. Software Engineering </a:t>
            </a:r>
            <a:br>
              <a:rPr lang="en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College of Arts, Media and Technology of Chiang Mai University</a:t>
            </a:r>
            <a:endParaRPr sz="14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❏"/>
            </a:pPr>
            <a:r>
              <a:rPr lang="en-US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Currently Developer</a:t>
            </a:r>
            <a:br>
              <a:rPr lang="en-US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4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Mango Byte Technology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 little bit </a:t>
            </a:r>
            <a:br>
              <a:rPr lang="en" sz="2200" dirty="0"/>
            </a:br>
            <a:r>
              <a:rPr lang="en" sz="2200" dirty="0"/>
              <a:t>about me</a:t>
            </a:r>
            <a:endParaRPr sz="2200"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dirty="0"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l="7842" r="7833"/>
          <a:stretch/>
        </p:blipFill>
        <p:spPr>
          <a:xfrm>
            <a:off x="3879025" y="1134192"/>
            <a:ext cx="1035300" cy="103560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3810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77" name="Google Shape;77;p14"/>
          <p:cNvSpPr txBox="1"/>
          <p:nvPr/>
        </p:nvSpPr>
        <p:spPr>
          <a:xfrm>
            <a:off x="5204200" y="1091062"/>
            <a:ext cx="3717300" cy="124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CHHOUK Davy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Email:          </a:t>
            </a:r>
            <a:r>
              <a:rPr lang="en" sz="1100" u="sng" dirty="0">
                <a:solidFill>
                  <a:schemeClr val="hlink"/>
                </a:solidFill>
                <a:hlinkClick r:id="rId4"/>
              </a:rPr>
              <a:t>chhouk.davy@gmail.com</a:t>
            </a:r>
            <a:endParaRPr sz="11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Medium:</a:t>
            </a:r>
            <a:r>
              <a:rPr lang="en" sz="1100" dirty="0">
                <a:solidFill>
                  <a:schemeClr val="dk2"/>
                </a:solidFill>
              </a:rPr>
              <a:t>    </a:t>
            </a:r>
            <a:r>
              <a:rPr lang="en" sz="1100" u="sng" dirty="0">
                <a:solidFill>
                  <a:schemeClr val="hlink"/>
                </a:solidFill>
              </a:rPr>
              <a:t>https://medium.com/@</a:t>
            </a:r>
            <a:r>
              <a:rPr lang="en" sz="1100" u="sng" dirty="0" err="1">
                <a:solidFill>
                  <a:schemeClr val="hlink"/>
                </a:solidFill>
              </a:rPr>
              <a:t>davy.chhouk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TypeScript</a:t>
            </a:r>
            <a:endParaRPr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1EAADD-1A0F-AF48-B27C-574BB8F16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78" y="124894"/>
            <a:ext cx="8564644" cy="4473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A44F3-D412-7545-9613-2674542C13C2}"/>
              </a:ext>
            </a:extLst>
          </p:cNvPr>
          <p:cNvSpPr txBox="1"/>
          <p:nvPr/>
        </p:nvSpPr>
        <p:spPr>
          <a:xfrm>
            <a:off x="2663464" y="4672331"/>
            <a:ext cx="3817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https://www.typescriptlang.org/play/index.html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73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Node.js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3013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Node.js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8" y="1441939"/>
            <a:ext cx="5160170" cy="3757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run-time built on Chrome’s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V8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JavaScript Engine.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Initial Release:        </a:t>
            </a:r>
            <a:r>
              <a:rPr lang="en-US" sz="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May, 2009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Author: 	        Ryan Dahl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Platforms: 	        Linux, macOS,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		        Windows, and more.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1E21AECD-16CD-499A-A954-0E6CC3B2F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268" y="637026"/>
            <a:ext cx="2253831" cy="137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2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Node.js</a:t>
            </a:r>
            <a:endParaRPr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EED8C6-A982-A448-AED4-A9EC73EE7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251" y="333756"/>
            <a:ext cx="5541306" cy="447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13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Node.js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does it mean?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Enabling JavaScript outside of Browser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for both Client and Server Side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Development Efficiency (Fill Gap between Front-End and Back-End)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 lot of Tools and Frameworks were possible relying on Node.js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DAB4D-D741-214C-8035-EE0E822E2467}"/>
              </a:ext>
            </a:extLst>
          </p:cNvPr>
          <p:cNvSpPr txBox="1"/>
          <p:nvPr/>
        </p:nvSpPr>
        <p:spPr>
          <a:xfrm>
            <a:off x="955672" y="4138728"/>
            <a:ext cx="7744428" cy="104951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dirty="0"/>
              <a:t>Recommended Book: </a:t>
            </a:r>
            <a:br>
              <a:rPr lang="en-US" dirty="0"/>
            </a:br>
            <a:r>
              <a:rPr lang="en-US" b="1" dirty="0"/>
              <a:t>Node.js Web Development: Server-side development with Node 10 made easy, 4th Edition</a:t>
            </a:r>
          </a:p>
          <a:p>
            <a:r>
              <a:rPr lang="en-US" dirty="0"/>
              <a:t>By: David Herron</a:t>
            </a:r>
            <a:br>
              <a:rPr lang="en-US" dirty="0"/>
            </a:br>
            <a:r>
              <a:rPr lang="en-US" dirty="0">
                <a:hlinkClick r:id="rId3"/>
              </a:rPr>
              <a:t>https://www.amazon.com/Node-js-Web-Development-Server-side-development/dp/1788626850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Node.js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861582" y="-56271"/>
            <a:ext cx="5050300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Best features of Node.js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Fast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Simple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V8 /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libuv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Asynchronous and Non-Blocking using Single Thread, Callback Function, and Event-Driven Programing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Tons of Libraries</a:t>
            </a:r>
          </a:p>
        </p:txBody>
      </p:sp>
    </p:spTree>
    <p:extLst>
      <p:ext uri="{BB962C8B-B14F-4D97-AF65-F5344CB8AC3E}">
        <p14:creationId xmlns:p14="http://schemas.microsoft.com/office/powerpoint/2010/main" val="281247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NPM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126611"/>
            <a:ext cx="5340877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Node Package Manager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Enabling of Code Sharing Globally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11 millions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Users and Growing Fast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Package Downloads: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	Around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 Billion/Week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Open Source Projects Backbone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4" name="Picture 2" descr="Image result for npm logo">
            <a:extLst>
              <a:ext uri="{FF2B5EF4-FFF2-40B4-BE49-F238E27FC236}">
                <a16:creationId xmlns:a16="http://schemas.microsoft.com/office/drawing/2014/main" id="{3661FDDC-A086-4F65-A5DD-888335228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658" y="1446314"/>
            <a:ext cx="2393264" cy="93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133887-B78F-A04C-8C11-677CB55252D3}"/>
              </a:ext>
            </a:extLst>
          </p:cNvPr>
          <p:cNvSpPr txBox="1"/>
          <p:nvPr/>
        </p:nvSpPr>
        <p:spPr>
          <a:xfrm>
            <a:off x="7040163" y="4442074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(Data on: Nov 2018)</a:t>
            </a:r>
          </a:p>
        </p:txBody>
      </p:sp>
    </p:spTree>
    <p:extLst>
      <p:ext uri="{BB962C8B-B14F-4D97-AF65-F5344CB8AC3E}">
        <p14:creationId xmlns:p14="http://schemas.microsoft.com/office/powerpoint/2010/main" val="380916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200" dirty="0" err="1"/>
              <a:t>Package.json</a:t>
            </a:r>
            <a:br>
              <a:rPr lang="en-US" sz="2200" dirty="0"/>
            </a:br>
            <a:r>
              <a:rPr lang="en-US" sz="2200" dirty="0"/>
              <a:t>Example</a:t>
            </a:r>
            <a:endParaRPr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FEDF95-4D9F-E74E-89F9-88B330EC8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" t="6989" r="2646" b="4110"/>
          <a:stretch/>
        </p:blipFill>
        <p:spPr>
          <a:xfrm>
            <a:off x="2174443" y="280972"/>
            <a:ext cx="6477610" cy="468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19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NPM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16829"/>
            <a:ext cx="5340877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Tips on NPM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to do when you use NPM package and it does not behave like you want / bug / error? 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Report issue(s) in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Build your own package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Clone the package and modify / fix / adjust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Use it as a local package / from your repository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Pull Request / use new version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43266-B0B1-B34E-A5AE-A5FF234D9836}"/>
              </a:ext>
            </a:extLst>
          </p:cNvPr>
          <p:cNvSpPr txBox="1"/>
          <p:nvPr/>
        </p:nvSpPr>
        <p:spPr>
          <a:xfrm>
            <a:off x="3541060" y="4129797"/>
            <a:ext cx="490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>
                <a:hlinkClick r:id="rId3"/>
              </a:rPr>
              <a:t>https://www.npmjs.com/package/react-native-floating-labels</a:t>
            </a:r>
            <a:br>
              <a:rPr lang="en-US" dirty="0"/>
            </a:br>
            <a:r>
              <a:rPr lang="en-US" dirty="0">
                <a:hlinkClick r:id="rId4"/>
              </a:rPr>
              <a:t>https://www.npmjs.com/package/react-native-voice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797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Font-End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411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Content 1</a:t>
            </a:r>
            <a:endParaRPr sz="2200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558279" y="-32876"/>
            <a:ext cx="5585718" cy="52570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It’s JavaScript</a:t>
            </a:r>
            <a:endParaRPr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 bit of History on JavaScript</a:t>
            </a: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ECMAScript</a:t>
            </a: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TypeScript</a:t>
            </a: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Node.js and NPM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Front-End Web Development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Mobile Application Development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Desktop Application Development</a:t>
            </a:r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Front-End Web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/>
              <a:t>Vanilla JavaScript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Plain JavaScript without using additional library or framework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There are tons of libraries/frameworks out there so we tend to use those when we don’t really need them. Rethink if we really need to.</a:t>
            </a:r>
          </a:p>
        </p:txBody>
      </p:sp>
      <p:pic>
        <p:nvPicPr>
          <p:cNvPr id="5122" name="Picture 2" descr="Image result for vanilla javascript">
            <a:extLst>
              <a:ext uri="{FF2B5EF4-FFF2-40B4-BE49-F238E27FC236}">
                <a16:creationId xmlns:a16="http://schemas.microsoft.com/office/drawing/2014/main" id="{0FCF4A25-8216-4CB2-978C-CF0868F2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962" y="626424"/>
            <a:ext cx="3131043" cy="195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29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Front-End Web Development </a:t>
            </a:r>
            <a:br>
              <a:rPr lang="en-US" sz="2200" dirty="0"/>
            </a:br>
            <a:r>
              <a:rPr lang="en-US" sz="2200" dirty="0"/>
              <a:t>- </a:t>
            </a:r>
            <a:br>
              <a:rPr lang="en-US" sz="2200" dirty="0"/>
            </a:br>
            <a:r>
              <a:rPr lang="en-US" sz="2200" dirty="0"/>
              <a:t>jQuery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98472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jQuery Object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allowing own extensions and plugins without having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 worry about the cross browsers supports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Easy DOM Element access and standardized across browsers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Standardized Even Handlers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Made simple animation easier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Standardized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AJAX 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across browsers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8" name="Picture 2" descr="Image result for jquery logo">
            <a:extLst>
              <a:ext uri="{FF2B5EF4-FFF2-40B4-BE49-F238E27FC236}">
                <a16:creationId xmlns:a16="http://schemas.microsoft.com/office/drawing/2014/main" id="{820F9D66-9C2F-4160-8208-2F0FCD2A8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84" b="36273"/>
          <a:stretch/>
        </p:blipFill>
        <p:spPr bwMode="auto">
          <a:xfrm>
            <a:off x="3714874" y="587491"/>
            <a:ext cx="4489102" cy="104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91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Front-End Web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/>
              <a:t>Angular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1463038"/>
            <a:ext cx="5223475" cy="365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Angular is NOT Angular.js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50k+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Stars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Using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TypeScript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Backed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Google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One Whole Solution Package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Opinionated Structured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Separation of Concern (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SoP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Two-Way Data Binding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Dependency Injection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Come with good CLI</a:t>
            </a:r>
          </a:p>
        </p:txBody>
      </p:sp>
      <p:pic>
        <p:nvPicPr>
          <p:cNvPr id="6146" name="Picture 2" descr="Image result for angular logo">
            <a:extLst>
              <a:ext uri="{FF2B5EF4-FFF2-40B4-BE49-F238E27FC236}">
                <a16:creationId xmlns:a16="http://schemas.microsoft.com/office/drawing/2014/main" id="{C9ECE7C5-11E7-4BAF-A351-E7AFCB3C7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134" y="210433"/>
            <a:ext cx="1402534" cy="140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86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Front-End Web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/>
              <a:t>React.js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558989" y="1350498"/>
            <a:ext cx="5352894" cy="38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135k+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Stars</a:t>
            </a:r>
            <a:endParaRPr lang="en-US" sz="1800" b="1" dirty="0">
              <a:solidFill>
                <a:schemeClr val="tx2">
                  <a:lumMod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Backed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Facebook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Lighter weight, Fast and Scalable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Freedom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Only use what you need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Structure as you like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Tons of Support Libraries, Tools and other resources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JSX – JavaScript eXtension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create-react-app CLI</a:t>
            </a:r>
          </a:p>
        </p:txBody>
      </p:sp>
      <p:pic>
        <p:nvPicPr>
          <p:cNvPr id="7" name="Picture 2" descr="Image result for react logo">
            <a:extLst>
              <a:ext uri="{FF2B5EF4-FFF2-40B4-BE49-F238E27FC236}">
                <a16:creationId xmlns:a16="http://schemas.microsoft.com/office/drawing/2014/main" id="{819876DC-3A41-472F-A862-53B2933BB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356" y="128068"/>
            <a:ext cx="2298811" cy="16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96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Front-End Web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/>
              <a:t>Vue.js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1223892"/>
            <a:ext cx="5223475" cy="411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146k+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Stars</a:t>
            </a:r>
            <a:endParaRPr lang="en-US" sz="1800" b="1" dirty="0">
              <a:solidFill>
                <a:srgbClr val="00B0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Vue = Good Parts of Angular + Good Parts of React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Lightweight, Fast and Scalable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Shallow Learning Curve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Main support libraries like Vue Router,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Vuex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are built by Vue Core Team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Freedom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Only use what you need</a:t>
            </a:r>
          </a:p>
          <a:p>
            <a:pPr lvl="1"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Structure as you like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Come with good CLI</a:t>
            </a:r>
          </a:p>
        </p:txBody>
      </p:sp>
      <p:pic>
        <p:nvPicPr>
          <p:cNvPr id="7" name="Picture 4" descr="Image result for vue logo">
            <a:extLst>
              <a:ext uri="{FF2B5EF4-FFF2-40B4-BE49-F238E27FC236}">
                <a16:creationId xmlns:a16="http://schemas.microsoft.com/office/drawing/2014/main" id="{EB484650-BAD5-4D04-929F-C7422693C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413" y="313885"/>
            <a:ext cx="1336431" cy="133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74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Mobile Application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9773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Progressive Web App (PWA)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32130" y="1060704"/>
            <a:ext cx="5230515" cy="408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PWA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are websites that offer modern web capabilities to deliver an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app-like experience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to user.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Reliable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800" dirty="0">
                <a:latin typeface="Montserrat" panose="020B0604020202020204" charset="0"/>
              </a:rPr>
              <a:t>Load instantly and never show the </a:t>
            </a:r>
            <a:r>
              <a:rPr lang="en-US" sz="1800" dirty="0" err="1">
                <a:latin typeface="Montserrat" panose="020B0604020202020204" charset="0"/>
              </a:rPr>
              <a:t>downasaur</a:t>
            </a:r>
            <a:r>
              <a:rPr lang="en-US" sz="1800" dirty="0">
                <a:latin typeface="Montserrat" panose="020B0604020202020204" charset="0"/>
              </a:rPr>
              <a:t>, even in uncertain network conditions.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latin typeface="Montserrat" panose="020B0604020202020204" charset="0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Fast</a:t>
            </a:r>
            <a:r>
              <a:rPr lang="en-US" sz="1800" dirty="0">
                <a:solidFill>
                  <a:schemeClr val="dk2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: </a:t>
            </a:r>
            <a:r>
              <a:rPr lang="en-US" sz="1800" dirty="0">
                <a:latin typeface="Montserrat" panose="020B0604020202020204" charset="0"/>
              </a:rPr>
              <a:t>Respond quickly to user interactions with silky smooth animations and no janky scrolling.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600" dirty="0">
              <a:latin typeface="Montserrat" panose="020B0604020202020204" charset="0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dk2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Engaging</a:t>
            </a:r>
            <a:r>
              <a:rPr lang="en-US" sz="1800" dirty="0">
                <a:solidFill>
                  <a:schemeClr val="dk2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: </a:t>
            </a:r>
            <a:r>
              <a:rPr lang="en-US" sz="1800" dirty="0">
                <a:latin typeface="Montserrat" panose="020B0604020202020204" charset="0"/>
              </a:rPr>
              <a:t>Feel like a natural app on the device, with an immersive user experience.</a:t>
            </a:r>
            <a:endParaRPr lang="en-US" sz="1800" dirty="0">
              <a:solidFill>
                <a:schemeClr val="dk2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2" descr="https://cdn-images-1.medium.com/max/1000/0*olI5UHAkg5TaAWCd.png">
            <a:extLst>
              <a:ext uri="{FF2B5EF4-FFF2-40B4-BE49-F238E27FC236}">
                <a16:creationId xmlns:a16="http://schemas.microsoft.com/office/drawing/2014/main" id="{6BE1B33A-0CF3-44BC-B28A-EF07FA95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175" y="446120"/>
            <a:ext cx="1967464" cy="73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90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Progressive Web App (PWA)</a:t>
            </a:r>
            <a:endParaRPr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5C7DA-D555-B14D-9FF1-F6E1F0F45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886" y="250227"/>
            <a:ext cx="2611715" cy="4643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1B242-2A94-E841-BF0B-60A56326F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829" y="250227"/>
            <a:ext cx="2611715" cy="464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70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Progressive Web App (PWA)</a:t>
            </a:r>
            <a:endParaRPr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5C7DA-D555-B14D-9FF1-F6E1F0F454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45887" y="250227"/>
            <a:ext cx="2611713" cy="4643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01B242-2A94-E841-BF0B-60A56326F3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66830" y="250227"/>
            <a:ext cx="2611713" cy="464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52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Progressive Web App (PWA)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0"/>
            <a:ext cx="5340877" cy="532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Service Worker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b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Proxy between the Browser and Network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Offline first using Caching API</a:t>
            </a:r>
          </a:p>
        </p:txBody>
      </p:sp>
      <p:pic>
        <p:nvPicPr>
          <p:cNvPr id="8" name="Picture 2" descr="https://codelabs.developers.google.com/codelabs/your-first-pwapp/img/6302ad4ba8460944.png">
            <a:extLst>
              <a:ext uri="{FF2B5EF4-FFF2-40B4-BE49-F238E27FC236}">
                <a16:creationId xmlns:a16="http://schemas.microsoft.com/office/drawing/2014/main" id="{B6265495-9C60-42B5-8962-89EFA2B1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413" y="1400033"/>
            <a:ext cx="4347310" cy="210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36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699000" y="101838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Content 2</a:t>
            </a:r>
            <a:endParaRPr sz="2200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558279" y="-96181"/>
            <a:ext cx="5290299" cy="52570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Back-End Development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Video Games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IoT Development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Learning with JavaScript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Chatbot</a:t>
            </a:r>
          </a:p>
          <a:p>
            <a:pPr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Insights 2019</a:t>
            </a:r>
          </a:p>
          <a:p>
            <a:pPr lvl="0">
              <a:spcBef>
                <a:spcPts val="1000"/>
              </a:spcBef>
              <a:buClr>
                <a:schemeClr val="dk2"/>
              </a:buClr>
              <a:buFont typeface="Montserrat"/>
              <a:buChar char="❏"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 &amp;&amp; A</a:t>
            </a:r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825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Progressive Web App (PWA)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0"/>
            <a:ext cx="5340877" cy="532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Manifest – PWA Properties Declaration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b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EEB508D-1B9F-4BE9-8F21-5F9F3C9FE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208" y="1487656"/>
            <a:ext cx="4032038" cy="31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9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Hybrid Mobile Application Development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864257" y="1441936"/>
            <a:ext cx="5223475" cy="364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WebView Mobile Application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 Components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One Code Base for Web and App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Easy to Convert into PWA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Abundance of UI Components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Faster Development Time and Less Resources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Update Over The Air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44" name="Picture 4" descr="Image result for phone gap logo">
            <a:extLst>
              <a:ext uri="{FF2B5EF4-FFF2-40B4-BE49-F238E27FC236}">
                <a16:creationId xmlns:a16="http://schemas.microsoft.com/office/drawing/2014/main" id="{5E5F8F19-2A96-4C7B-9CB6-48392B60E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18"/>
          <a:stretch/>
        </p:blipFill>
        <p:spPr bwMode="auto">
          <a:xfrm>
            <a:off x="3799145" y="395309"/>
            <a:ext cx="1656417" cy="129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cordova logo">
            <a:extLst>
              <a:ext uri="{FF2B5EF4-FFF2-40B4-BE49-F238E27FC236}">
                <a16:creationId xmlns:a16="http://schemas.microsoft.com/office/drawing/2014/main" id="{BC16C9AB-36EB-4ABA-B324-055E7897A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639" y="464684"/>
            <a:ext cx="1145512" cy="114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mage result for ionic logo">
            <a:extLst>
              <a:ext uri="{FF2B5EF4-FFF2-40B4-BE49-F238E27FC236}">
                <a16:creationId xmlns:a16="http://schemas.microsoft.com/office/drawing/2014/main" id="{F9376951-F53A-4EF8-8442-CC348BE41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364" y="372269"/>
            <a:ext cx="1273097" cy="127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36FA9-E3B1-4A29-BA0C-015306E6B933}"/>
              </a:ext>
            </a:extLst>
          </p:cNvPr>
          <p:cNvSpPr txBox="1"/>
          <p:nvPr/>
        </p:nvSpPr>
        <p:spPr>
          <a:xfrm>
            <a:off x="4093699" y="1637809"/>
            <a:ext cx="1207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PhoneGap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10707-466D-4E2E-BF5E-DC72BA6EC628}"/>
              </a:ext>
            </a:extLst>
          </p:cNvPr>
          <p:cNvSpPr txBox="1"/>
          <p:nvPr/>
        </p:nvSpPr>
        <p:spPr>
          <a:xfrm>
            <a:off x="5761752" y="1637808"/>
            <a:ext cx="94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Cordova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A0F91C-9BF1-4638-BE22-CC712D384999}"/>
              </a:ext>
            </a:extLst>
          </p:cNvPr>
          <p:cNvSpPr txBox="1"/>
          <p:nvPr/>
        </p:nvSpPr>
        <p:spPr>
          <a:xfrm>
            <a:off x="7313892" y="1635462"/>
            <a:ext cx="94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Ionic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8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Hybrid Mobile Application Development</a:t>
            </a:r>
            <a:endParaRPr sz="2200" dirty="0"/>
          </a:p>
        </p:txBody>
      </p:sp>
      <p:pic>
        <p:nvPicPr>
          <p:cNvPr id="12" name="Picture 2" descr="https://cdn-images-1.medium.com/max/1750/1*OzIaUFo7STThy7JTkyWSyA.png">
            <a:extLst>
              <a:ext uri="{FF2B5EF4-FFF2-40B4-BE49-F238E27FC236}">
                <a16:creationId xmlns:a16="http://schemas.microsoft.com/office/drawing/2014/main" id="{FDF51AEF-DC22-1C48-BD58-B955D3E5B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23" y="513734"/>
            <a:ext cx="7305954" cy="411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82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Mobile Application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/>
              <a:t>React-Native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1301262"/>
            <a:ext cx="5340877" cy="389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Hybrid Native Application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(Native App NOT WebView App)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80k+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Backed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Facebook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Indistinguishable Usage Experience from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Native Application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Performance is Native-Like Application 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Matured Eco System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Abundance of Resources and Development Tools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Update Over The Air</a:t>
            </a:r>
          </a:p>
        </p:txBody>
      </p:sp>
      <p:pic>
        <p:nvPicPr>
          <p:cNvPr id="7" name="Picture 2" descr="Image result for react logo">
            <a:extLst>
              <a:ext uri="{FF2B5EF4-FFF2-40B4-BE49-F238E27FC236}">
                <a16:creationId xmlns:a16="http://schemas.microsoft.com/office/drawing/2014/main" id="{79194390-3953-4DDB-B172-10FDC6EB8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626" y="68219"/>
            <a:ext cx="2089828" cy="147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85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Mobile Application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/>
              <a:t>Native Script</a:t>
            </a:r>
            <a:endParaRPr sz="2200" dirty="0"/>
          </a:p>
        </p:txBody>
      </p:sp>
      <p:pic>
        <p:nvPicPr>
          <p:cNvPr id="7" name="Picture 12" descr="Image result for native script logo">
            <a:extLst>
              <a:ext uri="{FF2B5EF4-FFF2-40B4-BE49-F238E27FC236}">
                <a16:creationId xmlns:a16="http://schemas.microsoft.com/office/drawing/2014/main" id="{B165000E-0126-4CC3-8F76-D64308EE5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14000" y1="15000" x2="14000" y2="15000"/>
                        <a14:backgroundMark x1="60000" y1="7500" x2="99500" y2="14000"/>
                        <a14:backgroundMark x1="92500" y1="27000" x2="91000" y2="87500"/>
                        <a14:backgroundMark x1="91000" y1="87500" x2="91000" y2="87500"/>
                        <a14:backgroundMark x1="61500" y1="97000" x2="17500" y2="93500"/>
                        <a14:backgroundMark x1="6500" y1="92500" x2="2000" y2="92500"/>
                        <a14:backgroundMark x1="2000" y1="92500" x2="2000" y2="9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208" y="355835"/>
            <a:ext cx="1547833" cy="154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97;p17">
            <a:extLst>
              <a:ext uri="{FF2B5EF4-FFF2-40B4-BE49-F238E27FC236}">
                <a16:creationId xmlns:a16="http://schemas.microsoft.com/office/drawing/2014/main" id="{251D7888-0E11-4694-9A64-03E6E3AE47CF}"/>
              </a:ext>
            </a:extLst>
          </p:cNvPr>
          <p:cNvSpPr txBox="1">
            <a:spLocks/>
          </p:cNvSpPr>
          <p:nvPr/>
        </p:nvSpPr>
        <p:spPr>
          <a:xfrm>
            <a:off x="3688407" y="1301262"/>
            <a:ext cx="5340877" cy="389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Hybrid Native Application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(Native App NOT WebView App)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17k+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Indistinguishable Usage Experience from Native Application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Performance is Native-Like Application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Develop using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Angular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Vue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UI Components</a:t>
            </a:r>
          </a:p>
        </p:txBody>
      </p:sp>
    </p:spTree>
    <p:extLst>
      <p:ext uri="{BB962C8B-B14F-4D97-AF65-F5344CB8AC3E}">
        <p14:creationId xmlns:p14="http://schemas.microsoft.com/office/powerpoint/2010/main" val="315484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Desktop Application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3492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991772"/>
            <a:ext cx="5223475" cy="420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Electron.js 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 a framework for creating native applications with web technology. 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“If you can build a website, you can build a desktop app.”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76k+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Built and Backed by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Github Developers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Based on Node.js and Chrome’s V8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Cross-Platforms (Windows/Linux/MacOS)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Grow a long side web technologies</a:t>
            </a:r>
          </a:p>
        </p:txBody>
      </p:sp>
      <p:sp>
        <p:nvSpPr>
          <p:cNvPr id="2" name="AutoShape 2" descr="Image result for electron js logo">
            <a:extLst>
              <a:ext uri="{FF2B5EF4-FFF2-40B4-BE49-F238E27FC236}">
                <a16:creationId xmlns:a16="http://schemas.microsoft.com/office/drawing/2014/main" id="{FF7ACDEA-A9AB-45EE-9767-976A642857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B8E98-8F7E-4535-B6D8-48F46D87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956" y="539641"/>
            <a:ext cx="4861560" cy="744116"/>
          </a:xfrm>
          <a:prstGeom prst="rect">
            <a:avLst/>
          </a:prstGeom>
        </p:spPr>
      </p:pic>
      <p:sp>
        <p:nvSpPr>
          <p:cNvPr id="10" name="Google Shape;129;p19">
            <a:extLst>
              <a:ext uri="{FF2B5EF4-FFF2-40B4-BE49-F238E27FC236}">
                <a16:creationId xmlns:a16="http://schemas.microsoft.com/office/drawing/2014/main" id="{DDA2079B-92DD-40C3-B75F-2E8C9014B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Desktop Application 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/>
              <a:t>Electron.js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24913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2" name="AutoShape 2" descr="Image result for electron js logo">
            <a:extLst>
              <a:ext uri="{FF2B5EF4-FFF2-40B4-BE49-F238E27FC236}">
                <a16:creationId xmlns:a16="http://schemas.microsoft.com/office/drawing/2014/main" id="{FF7ACDEA-A9AB-45EE-9767-976A642857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Google Shape;129;p19">
            <a:extLst>
              <a:ext uri="{FF2B5EF4-FFF2-40B4-BE49-F238E27FC236}">
                <a16:creationId xmlns:a16="http://schemas.microsoft.com/office/drawing/2014/main" id="{DDA2079B-92DD-40C3-B75F-2E8C9014B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Desktop Application 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/>
              <a:t>Electron.js</a:t>
            </a:r>
            <a:endParaRPr sz="22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9C9AB6-DE75-184C-A021-02CC5A87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81" y="319073"/>
            <a:ext cx="7981438" cy="450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6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991772"/>
            <a:ext cx="5223475" cy="420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NW.js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b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Call all Node.js modules directly from DOM/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WebWorker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enable a new way of writing applications with all Web technologies.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35k+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App run-time based on Chromium and Node.js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Cross-Platforms (Windows/Linux/MacOS)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Grow a long side web technologies</a:t>
            </a:r>
          </a:p>
        </p:txBody>
      </p:sp>
      <p:sp>
        <p:nvSpPr>
          <p:cNvPr id="2" name="AutoShape 2" descr="Image result for electron js logo">
            <a:extLst>
              <a:ext uri="{FF2B5EF4-FFF2-40B4-BE49-F238E27FC236}">
                <a16:creationId xmlns:a16="http://schemas.microsoft.com/office/drawing/2014/main" id="{FF7ACDEA-A9AB-45EE-9767-976A642857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Google Shape;129;p19">
            <a:extLst>
              <a:ext uri="{FF2B5EF4-FFF2-40B4-BE49-F238E27FC236}">
                <a16:creationId xmlns:a16="http://schemas.microsoft.com/office/drawing/2014/main" id="{DDA2079B-92DD-40C3-B75F-2E8C9014B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Desktop Application 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 err="1"/>
              <a:t>NW.js</a:t>
            </a:r>
            <a:endParaRPr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33532-1D1A-174F-8C1B-D5D1C0558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232"/>
          <a:stretch/>
        </p:blipFill>
        <p:spPr>
          <a:xfrm>
            <a:off x="5905143" y="571744"/>
            <a:ext cx="790000" cy="92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4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991772"/>
            <a:ext cx="5223475" cy="420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Create Native Desktop Applications through a React syntax, on all platforms.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9.2k+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React.js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Support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exisiting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React.js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Libibraries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E.g. Redux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Native Components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Cross-Platforms (Windows/Linux/MacOS)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Compatible with all Node.js packages</a:t>
            </a:r>
          </a:p>
        </p:txBody>
      </p:sp>
      <p:sp>
        <p:nvSpPr>
          <p:cNvPr id="2" name="AutoShape 2" descr="Image result for electron js logo">
            <a:extLst>
              <a:ext uri="{FF2B5EF4-FFF2-40B4-BE49-F238E27FC236}">
                <a16:creationId xmlns:a16="http://schemas.microsoft.com/office/drawing/2014/main" id="{FF7ACDEA-A9AB-45EE-9767-976A642857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Google Shape;129;p19">
            <a:extLst>
              <a:ext uri="{FF2B5EF4-FFF2-40B4-BE49-F238E27FC236}">
                <a16:creationId xmlns:a16="http://schemas.microsoft.com/office/drawing/2014/main" id="{DDA2079B-92DD-40C3-B75F-2E8C9014B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Desktop Application  Development</a:t>
            </a:r>
            <a:br>
              <a:rPr lang="en-US" sz="2200" dirty="0"/>
            </a:br>
            <a:r>
              <a:rPr lang="en-US" sz="2200" dirty="0"/>
              <a:t>-</a:t>
            </a:r>
            <a:br>
              <a:rPr lang="en-US" sz="2200" dirty="0"/>
            </a:br>
            <a:r>
              <a:rPr lang="en-US" sz="2200" dirty="0"/>
              <a:t>Proton Native</a:t>
            </a:r>
            <a:endParaRPr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EE50E-7747-6447-A221-4DA4FD93A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76" t="25028" r="21360" b="29054"/>
          <a:stretch/>
        </p:blipFill>
        <p:spPr>
          <a:xfrm>
            <a:off x="5003595" y="617493"/>
            <a:ext cx="2593097" cy="99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4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go…</a:t>
            </a:r>
            <a:br>
              <a:rPr lang="en-US" dirty="0"/>
            </a:br>
            <a:r>
              <a:rPr lang="en-US" dirty="0"/>
              <a:t>It’s JavaScript!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57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Back-End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4574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Back-End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/>
              <a:t>Express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Fast, Unopinionated, Minimalist </a:t>
            </a:r>
            <a:b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 Framework for Node.js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45k+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Lower Learning Curve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Great 3</a:t>
            </a:r>
            <a:r>
              <a:rPr lang="en-US" sz="1800" baseline="300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rd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Party Integration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Thin Layer up on Node.js</a:t>
            </a:r>
          </a:p>
        </p:txBody>
      </p:sp>
      <p:pic>
        <p:nvPicPr>
          <p:cNvPr id="5122" name="Picture 2" descr="Image result for express js logo">
            <a:extLst>
              <a:ext uri="{FF2B5EF4-FFF2-40B4-BE49-F238E27FC236}">
                <a16:creationId xmlns:a16="http://schemas.microsoft.com/office/drawing/2014/main" id="{B7895CA5-D2DF-4EA2-9E15-CC16346C4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358" y="752081"/>
            <a:ext cx="2040017" cy="73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BD6284-BD9B-DB47-9C3E-58A8414F9C10}"/>
              </a:ext>
            </a:extLst>
          </p:cNvPr>
          <p:cNvSpPr txBox="1"/>
          <p:nvPr/>
        </p:nvSpPr>
        <p:spPr>
          <a:xfrm>
            <a:off x="3786589" y="4391419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https://expressjs.com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56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Back-End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/>
              <a:t>Meteor.js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Full Stack JavaScript platform for developing modern web and mobile application.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41k+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Full Stack Solution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Real-time Web Application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Custom Package Manager</a:t>
            </a:r>
          </a:p>
        </p:txBody>
      </p:sp>
      <p:pic>
        <p:nvPicPr>
          <p:cNvPr id="6146" name="Picture 2" descr="Image result for meteor js logo">
            <a:extLst>
              <a:ext uri="{FF2B5EF4-FFF2-40B4-BE49-F238E27FC236}">
                <a16:creationId xmlns:a16="http://schemas.microsoft.com/office/drawing/2014/main" id="{F761050E-C4BC-4801-8367-6C8B7CA77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131" y="911700"/>
            <a:ext cx="2534584" cy="58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5A5003-024D-674F-85FB-F3E443490B82}"/>
              </a:ext>
            </a:extLst>
          </p:cNvPr>
          <p:cNvSpPr txBox="1"/>
          <p:nvPr/>
        </p:nvSpPr>
        <p:spPr>
          <a:xfrm>
            <a:off x="3688407" y="4442074"/>
            <a:ext cx="2154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https://www.meteor.com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5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Back-End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 err="1"/>
              <a:t>Sails.js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Sails makes it easy to build custom,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enterprise-grade Node.js app.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20k+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Full MVC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Autogenerated REST APIs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Any Database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87CDA8-00CA-604C-A18F-6F5AF6A00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559" y="634677"/>
            <a:ext cx="2150645" cy="810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7C10C-B3A4-D445-879C-C98FE748FDF3}"/>
              </a:ext>
            </a:extLst>
          </p:cNvPr>
          <p:cNvSpPr txBox="1"/>
          <p:nvPr/>
        </p:nvSpPr>
        <p:spPr>
          <a:xfrm>
            <a:off x="3688407" y="4318477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https://sailsjs.com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6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Back-End Development</a:t>
            </a:r>
            <a:br>
              <a:rPr lang="en-US" sz="2200" dirty="0"/>
            </a:br>
            <a:r>
              <a:rPr lang="en-US" sz="2200" dirty="0"/>
              <a:t>with</a:t>
            </a:r>
            <a:br>
              <a:rPr lang="en-US" sz="2200" dirty="0"/>
            </a:br>
            <a:r>
              <a:rPr lang="en-US" sz="2200" dirty="0" err="1"/>
              <a:t>Nest.js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 progressive Node.js framework for building efficient, reliable and scalable server-side application.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18k+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Github Stars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Dependency Injection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Modularization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Inspired by Angular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7C10C-B3A4-D445-879C-C98FE748FDF3}"/>
              </a:ext>
            </a:extLst>
          </p:cNvPr>
          <p:cNvSpPr txBox="1"/>
          <p:nvPr/>
        </p:nvSpPr>
        <p:spPr>
          <a:xfrm>
            <a:off x="3688407" y="4318477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https://nestjs.com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35C8F0-A2F1-AE42-8DA5-5BF14ACDD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826" y="526390"/>
            <a:ext cx="2044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4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Video Games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2481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Video Games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13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Powerful, beautiful, simple, 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open web-based 3D at its best, WebGL.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Demo: </a:t>
            </a:r>
            <a:r>
              <a:rPr lang="en-US" sz="1500" dirty="0">
                <a:hlinkClick r:id="rId3"/>
              </a:rPr>
              <a:t>https://www.babylonjs.com/demos/sponzadynamicshadows/</a:t>
            </a:r>
            <a:endParaRPr lang="en-US" sz="15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9.9k+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Stars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7C10C-B3A4-D445-879C-C98FE748FDF3}"/>
              </a:ext>
            </a:extLst>
          </p:cNvPr>
          <p:cNvSpPr txBox="1"/>
          <p:nvPr/>
        </p:nvSpPr>
        <p:spPr>
          <a:xfrm>
            <a:off x="3688407" y="4318477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https://www.babylonjs.com/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604969-5F76-FE48-B1B4-4A33330780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39" r="8750"/>
          <a:stretch/>
        </p:blipFill>
        <p:spPr>
          <a:xfrm>
            <a:off x="4668219" y="709148"/>
            <a:ext cx="3263850" cy="132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1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Video Games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131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b="1" dirty="0"/>
              <a:t>Impact is a JavaScript Game Engine that allows you to develop stunning HTML5 Games for desktop and mobile browsers.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7C10C-B3A4-D445-879C-C98FE748FDF3}"/>
              </a:ext>
            </a:extLst>
          </p:cNvPr>
          <p:cNvSpPr txBox="1"/>
          <p:nvPr/>
        </p:nvSpPr>
        <p:spPr>
          <a:xfrm>
            <a:off x="3688407" y="4318477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https://impactjs.com/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19C15-A99F-CE47-B894-DF48D5429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407" y="1083772"/>
            <a:ext cx="2407901" cy="74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9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IoT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56167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IoT</a:t>
            </a:r>
            <a:br>
              <a:rPr lang="en-US" sz="2200" dirty="0"/>
            </a:br>
            <a:r>
              <a:rPr lang="en-US" sz="2200" dirty="0"/>
              <a:t>Development</a:t>
            </a:r>
            <a:br>
              <a:rPr lang="en-US" sz="2200" dirty="0"/>
            </a:br>
            <a:r>
              <a:rPr lang="en-US" sz="2200" dirty="0"/>
              <a:t>using</a:t>
            </a:r>
            <a:br>
              <a:rPr lang="en-US" sz="2200" dirty="0"/>
            </a:br>
            <a:r>
              <a:rPr lang="en-US" sz="2200" dirty="0"/>
              <a:t>JavaScript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163185"/>
            <a:ext cx="5504830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is IoT?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Physical objects with embedded electronics, sensors, and software connected to the </a:t>
            </a: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for these Devices?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only Microcontrollers 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E.g.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Tessel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1,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Espriuno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ESP8266/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NodeMCU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Embedded Linux Devices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E.g.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Tessel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2, Raspberry Pi, C.H.I.P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Hybrid Solutions</a:t>
            </a:r>
            <a:b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E.g. Host Computer + Microcontroller + Johnny Five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320E21-F4FF-47CD-93A2-A7B43126F99D}"/>
              </a:ext>
            </a:extLst>
          </p:cNvPr>
          <p:cNvSpPr txBox="1"/>
          <p:nvPr/>
        </p:nvSpPr>
        <p:spPr>
          <a:xfrm>
            <a:off x="2906319" y="4792762"/>
            <a:ext cx="3381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https://youtu.be/KS6GxMOJjA8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D72E9-12BE-F34F-94E3-808B65930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37" y="330748"/>
            <a:ext cx="1102066" cy="9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6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5" y="1"/>
            <a:ext cx="5125001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3800" b="1" dirty="0"/>
              <a:t>JavaScript</a:t>
            </a:r>
            <a:r>
              <a:rPr lang="en-US" b="1" dirty="0"/>
              <a:t> 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b="1" dirty="0"/>
              <a:t>is a scripting or programming language that allows you to implement complex things on web pages — displaying timely content updates, interactive maps, animated 2D/3D graphics, scrolling video jukeboxes, etc.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b="1" dirty="0"/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---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developer.mozilla.org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It’s JavaScript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21561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</a:t>
            </a:r>
            <a:br>
              <a:rPr lang="en-US" dirty="0"/>
            </a:br>
            <a:r>
              <a:rPr lang="en-US" dirty="0"/>
              <a:t>with </a:t>
            </a:r>
            <a:br>
              <a:rPr lang="en-US" dirty="0"/>
            </a:br>
            <a:r>
              <a:rPr lang="en-US" dirty="0"/>
              <a:t>JavaScript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5649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Machine Learning </a:t>
            </a:r>
            <a:br>
              <a:rPr lang="en-US" sz="2200" dirty="0"/>
            </a:br>
            <a:r>
              <a:rPr lang="en-US" sz="2200" dirty="0"/>
              <a:t>with JavaScript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1373" y="112536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is Machine Learning?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latin typeface="Montserrat" panose="020B0604020202020204" charset="0"/>
              </a:rPr>
              <a:t>Machine learning is an application of artificial intelligence (AI) that provides systems the ability to automatically learn and improve from experience without being explicitly programmed.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1800" dirty="0">
              <a:solidFill>
                <a:schemeClr val="dk2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Python!!! How about JavaScript?</a:t>
            </a: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TensorFlow.js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Brain.js (For Neural Networks)</a:t>
            </a: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Deeplearnjs</a:t>
            </a: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mljs</a:t>
            </a:r>
            <a:endParaRPr lang="en-US" sz="1800" dirty="0">
              <a:solidFill>
                <a:schemeClr val="dk2"/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Clr>
                <a:schemeClr val="dk2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9188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Chatbot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0381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Chatbot</a:t>
            </a:r>
            <a:endParaRPr sz="2200" dirty="0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688407" y="-56271"/>
            <a:ext cx="5223475" cy="525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dirty="0"/>
              <a:t>The open-source Conversational Platform with built-in language understanding (NLU), beautiful graphical interface and dialog manager. Easily create chatbots and AI-based virtual assistants.</a:t>
            </a:r>
            <a:endParaRPr lang="en-US" sz="18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indent="0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Popularity: </a:t>
            </a:r>
            <a:r>
              <a:rPr lang="en-US" sz="1800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7.5k+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lang="en-US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Stars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7C10C-B3A4-D445-879C-C98FE748FDF3}"/>
              </a:ext>
            </a:extLst>
          </p:cNvPr>
          <p:cNvSpPr txBox="1"/>
          <p:nvPr/>
        </p:nvSpPr>
        <p:spPr>
          <a:xfrm>
            <a:off x="3688407" y="4326227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https://botpress.io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1A25F9-214B-0B40-BC5E-0E94009DB5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19003" t="35733" r="19002" b="36334"/>
          <a:stretch/>
        </p:blipFill>
        <p:spPr>
          <a:xfrm>
            <a:off x="3785616" y="344904"/>
            <a:ext cx="2889504" cy="10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7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Insights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9789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Statistic on JavaScript</a:t>
            </a:r>
            <a:endParaRPr sz="22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23D9E1-43C8-47D1-A5A5-13975145C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058" y="401694"/>
            <a:ext cx="5022168" cy="4129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3812E8-5182-461B-B1E3-966827A16365}"/>
              </a:ext>
            </a:extLst>
          </p:cNvPr>
          <p:cNvSpPr txBox="1"/>
          <p:nvPr/>
        </p:nvSpPr>
        <p:spPr>
          <a:xfrm>
            <a:off x="4241407" y="4552899"/>
            <a:ext cx="381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Stack Overflow Developer Survey 2019</a:t>
            </a:r>
          </a:p>
        </p:txBody>
      </p:sp>
    </p:spTree>
    <p:extLst>
      <p:ext uri="{BB962C8B-B14F-4D97-AF65-F5344CB8AC3E}">
        <p14:creationId xmlns:p14="http://schemas.microsoft.com/office/powerpoint/2010/main" val="340310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Statistic on JavaScript</a:t>
            </a:r>
            <a:endParaRPr sz="2200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78C261-C352-452F-8F6A-0DB16AD69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127" y="593303"/>
            <a:ext cx="5143161" cy="3759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CA3966-3E66-45A7-8641-C9C0A740D567}"/>
              </a:ext>
            </a:extLst>
          </p:cNvPr>
          <p:cNvSpPr txBox="1"/>
          <p:nvPr/>
        </p:nvSpPr>
        <p:spPr>
          <a:xfrm>
            <a:off x="4241407" y="4440355"/>
            <a:ext cx="381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Stack Overflow Developer Survey 2019</a:t>
            </a:r>
          </a:p>
        </p:txBody>
      </p:sp>
    </p:spTree>
    <p:extLst>
      <p:ext uri="{BB962C8B-B14F-4D97-AF65-F5344CB8AC3E}">
        <p14:creationId xmlns:p14="http://schemas.microsoft.com/office/powerpoint/2010/main" val="190666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Statistic on JavaScript</a:t>
            </a:r>
            <a:endParaRPr sz="22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427596-E577-4DC3-B53A-EF26D5874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51" y="704742"/>
            <a:ext cx="4768404" cy="3508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29370-B724-4B56-8991-46ADA489850A}"/>
              </a:ext>
            </a:extLst>
          </p:cNvPr>
          <p:cNvSpPr txBox="1"/>
          <p:nvPr/>
        </p:nvSpPr>
        <p:spPr>
          <a:xfrm>
            <a:off x="4241407" y="4306709"/>
            <a:ext cx="381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Stack Overflow Developer Survey 2019</a:t>
            </a:r>
          </a:p>
        </p:txBody>
      </p:sp>
    </p:spTree>
    <p:extLst>
      <p:ext uri="{BB962C8B-B14F-4D97-AF65-F5344CB8AC3E}">
        <p14:creationId xmlns:p14="http://schemas.microsoft.com/office/powerpoint/2010/main" val="238941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Statistic on JavaScript</a:t>
            </a:r>
            <a:endParaRPr sz="2200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9DD724-94CA-4A2A-8D72-C258E058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74" y="567263"/>
            <a:ext cx="4164011" cy="37135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8D7A69-F09F-4E38-958D-57C0F1F91387}"/>
              </a:ext>
            </a:extLst>
          </p:cNvPr>
          <p:cNvSpPr txBox="1"/>
          <p:nvPr/>
        </p:nvSpPr>
        <p:spPr>
          <a:xfrm>
            <a:off x="4241407" y="4348915"/>
            <a:ext cx="381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Enterprise JavaScript - NPM Survey 2019</a:t>
            </a:r>
          </a:p>
        </p:txBody>
      </p:sp>
    </p:spTree>
    <p:extLst>
      <p:ext uri="{BB962C8B-B14F-4D97-AF65-F5344CB8AC3E}">
        <p14:creationId xmlns:p14="http://schemas.microsoft.com/office/powerpoint/2010/main" val="187816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That’s about it.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672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Google Shape;97;p17">
            <a:extLst>
              <a:ext uri="{FF2B5EF4-FFF2-40B4-BE49-F238E27FC236}">
                <a16:creationId xmlns:a16="http://schemas.microsoft.com/office/drawing/2014/main" id="{0B678453-CC2D-4F8D-AB33-2169D6F83972}"/>
              </a:ext>
            </a:extLst>
          </p:cNvPr>
          <p:cNvSpPr txBox="1">
            <a:spLocks/>
          </p:cNvSpPr>
          <p:nvPr/>
        </p:nvSpPr>
        <p:spPr>
          <a:xfrm>
            <a:off x="3737645" y="1"/>
            <a:ext cx="5125001" cy="51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sz="3800" b="1" dirty="0"/>
              <a:t>JavaScript</a:t>
            </a:r>
            <a:r>
              <a:rPr lang="en-US" b="1" dirty="0"/>
              <a:t> 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b="1" dirty="0"/>
              <a:t>is a single threaded, non-blocking, asynchronous, concurrent, dynamic scripting programming language.</a:t>
            </a:r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endParaRPr lang="en-US" b="1" dirty="0"/>
          </a:p>
          <a:p>
            <a:pPr marL="88900" indent="0" algn="ctr">
              <a:spcBef>
                <a:spcPts val="0"/>
              </a:spcBef>
              <a:buClr>
                <a:schemeClr val="dk2"/>
              </a:buClr>
              <a:buNone/>
            </a:pPr>
            <a:r>
              <a:rPr lang="en-US" dirty="0"/>
              <a:t>-- a more nerd-</a:t>
            </a:r>
            <a:r>
              <a:rPr lang="en-US" dirty="0" err="1"/>
              <a:t>ist</a:t>
            </a:r>
            <a:r>
              <a:rPr lang="en-US" dirty="0"/>
              <a:t> definition</a:t>
            </a:r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It’s JavaScript</a:t>
            </a:r>
            <a:endParaRPr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9066D6-5F34-204C-9A37-AC80F5D27DF6}"/>
              </a:ext>
            </a:extLst>
          </p:cNvPr>
          <p:cNvSpPr txBox="1"/>
          <p:nvPr/>
        </p:nvSpPr>
        <p:spPr>
          <a:xfrm>
            <a:off x="1297706" y="4423431"/>
            <a:ext cx="7374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Philip Roberts Talk on </a:t>
            </a:r>
            <a:r>
              <a:rPr lang="en-US" dirty="0" err="1"/>
              <a:t>JSConf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hlinkClick r:id="rId3"/>
              </a:rPr>
              <a:t>https://2014.jsconf.eu/speakers/philip-roberts-what-the-heck-is-the-event-loop-anyway.html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9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3F4208-BD03-6144-BD4A-9830475968DB}"/>
              </a:ext>
            </a:extLst>
          </p:cNvPr>
          <p:cNvSpPr txBox="1"/>
          <p:nvPr/>
        </p:nvSpPr>
        <p:spPr>
          <a:xfrm>
            <a:off x="2169457" y="3890681"/>
            <a:ext cx="4921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Slides: </a:t>
            </a:r>
            <a:r>
              <a:rPr lang="en-US" dirty="0">
                <a:hlinkClick r:id="rId3"/>
              </a:rPr>
              <a:t>https://github.com/davychhouk/js-talk-wp-community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D118D-68D9-8746-8F0C-C17CC8F50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444" y="1033760"/>
            <a:ext cx="2789111" cy="27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318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3;p13">
            <a:extLst>
              <a:ext uri="{FF2B5EF4-FFF2-40B4-BE49-F238E27FC236}">
                <a16:creationId xmlns:a16="http://schemas.microsoft.com/office/drawing/2014/main" id="{237D3219-0830-4D19-BC29-0E3D5EF58A1D}"/>
              </a:ext>
            </a:extLst>
          </p:cNvPr>
          <p:cNvSpPr txBox="1">
            <a:spLocks/>
          </p:cNvSpPr>
          <p:nvPr/>
        </p:nvSpPr>
        <p:spPr>
          <a:xfrm>
            <a:off x="1601804" y="443753"/>
            <a:ext cx="6204900" cy="422237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3600" dirty="0">
                <a:solidFill>
                  <a:schemeClr val="lt1"/>
                </a:solidFill>
              </a:rPr>
              <a:t>Thank you…</a:t>
            </a:r>
          </a:p>
        </p:txBody>
      </p:sp>
      <p:sp>
        <p:nvSpPr>
          <p:cNvPr id="66" name="Google Shape;66;p13"/>
          <p:cNvSpPr/>
          <p:nvPr/>
        </p:nvSpPr>
        <p:spPr>
          <a:xfrm>
            <a:off x="723972" y="2412464"/>
            <a:ext cx="293240" cy="28495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622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B7154-A5CD-4FBE-832B-28A27107F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29;p19">
            <a:extLst>
              <a:ext uri="{FF2B5EF4-FFF2-40B4-BE49-F238E27FC236}">
                <a16:creationId xmlns:a16="http://schemas.microsoft.com/office/drawing/2014/main" id="{34A32B72-4414-41D5-B89E-CA131EC72A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25" y="911700"/>
            <a:ext cx="2341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200" dirty="0"/>
              <a:t>It’s JavaScript</a:t>
            </a:r>
            <a:endParaRPr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D42DE-172F-4C45-A97A-119DECA12861}"/>
              </a:ext>
            </a:extLst>
          </p:cNvPr>
          <p:cNvSpPr txBox="1"/>
          <p:nvPr/>
        </p:nvSpPr>
        <p:spPr>
          <a:xfrm>
            <a:off x="4730560" y="4493830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action: </a:t>
            </a:r>
            <a:r>
              <a:rPr lang="en-US" dirty="0">
                <a:hlinkClick r:id="rId3"/>
              </a:rPr>
              <a:t>http://latentflip.com/loupe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B4FA4A-3428-EA4C-AAE1-E8BB480DA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684" y="362457"/>
            <a:ext cx="4183599" cy="39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4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bit of history on JavaScript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5114634"/>
      </p:ext>
    </p:extLst>
  </p:cSld>
  <p:clrMapOvr>
    <a:masterClrMapping/>
  </p:clrMapOvr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7116</TotalTime>
  <Words>1494</Words>
  <Application>Microsoft Macintosh PowerPoint</Application>
  <PresentationFormat>On-screen Show (16:9)</PresentationFormat>
  <Paragraphs>478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Khmer OS Muol</vt:lpstr>
      <vt:lpstr>Montserrat</vt:lpstr>
      <vt:lpstr>Montserrat ExtraBold</vt:lpstr>
      <vt:lpstr>Montserrat Light</vt:lpstr>
      <vt:lpstr>Wingdings</vt:lpstr>
      <vt:lpstr>Juliet template</vt:lpstr>
      <vt:lpstr>Build Anything  by JavaScript</vt:lpstr>
      <vt:lpstr>A little bit  about me</vt:lpstr>
      <vt:lpstr>Content 1</vt:lpstr>
      <vt:lpstr>Content 2</vt:lpstr>
      <vt:lpstr>Let’s go… It’s JavaScript!</vt:lpstr>
      <vt:lpstr>It’s JavaScript</vt:lpstr>
      <vt:lpstr>It’s JavaScript</vt:lpstr>
      <vt:lpstr>It’s JavaScript</vt:lpstr>
      <vt:lpstr>A bit of history on JavaScript</vt:lpstr>
      <vt:lpstr>A bit of History on JavaScript</vt:lpstr>
      <vt:lpstr>A bit of History on JavaScript</vt:lpstr>
      <vt:lpstr>ECMAScript</vt:lpstr>
      <vt:lpstr>ECMAScript</vt:lpstr>
      <vt:lpstr>ECMAScript</vt:lpstr>
      <vt:lpstr>ECMAScript</vt:lpstr>
      <vt:lpstr>PowerPoint Presentation</vt:lpstr>
      <vt:lpstr>TypeScript</vt:lpstr>
      <vt:lpstr>TypeScript</vt:lpstr>
      <vt:lpstr>TypeScript</vt:lpstr>
      <vt:lpstr>TypeScript</vt:lpstr>
      <vt:lpstr>Node.js</vt:lpstr>
      <vt:lpstr>Node.js</vt:lpstr>
      <vt:lpstr>Node.js</vt:lpstr>
      <vt:lpstr>Node.js</vt:lpstr>
      <vt:lpstr>Node.js</vt:lpstr>
      <vt:lpstr>NPM</vt:lpstr>
      <vt:lpstr>Package.json Example</vt:lpstr>
      <vt:lpstr>NPM</vt:lpstr>
      <vt:lpstr>Font-End Development</vt:lpstr>
      <vt:lpstr>Front-End Web Development - Vanilla JavaScript</vt:lpstr>
      <vt:lpstr>Front-End Web Development  -  jQuery</vt:lpstr>
      <vt:lpstr>Front-End Web Development - Angular</vt:lpstr>
      <vt:lpstr>Front-End Web Development - React.js</vt:lpstr>
      <vt:lpstr>Front-End Web Development - Vue.js</vt:lpstr>
      <vt:lpstr>Mobile Application Development</vt:lpstr>
      <vt:lpstr>Progressive Web App (PWA)</vt:lpstr>
      <vt:lpstr>Progressive Web App (PWA)</vt:lpstr>
      <vt:lpstr>Progressive Web App (PWA)</vt:lpstr>
      <vt:lpstr>Progressive Web App (PWA)</vt:lpstr>
      <vt:lpstr>Progressive Web App (PWA)</vt:lpstr>
      <vt:lpstr>Hybrid Mobile Application Development</vt:lpstr>
      <vt:lpstr>Hybrid Mobile Application Development</vt:lpstr>
      <vt:lpstr>Mobile Application Development - React-Native</vt:lpstr>
      <vt:lpstr>Mobile Application Development - Native Script</vt:lpstr>
      <vt:lpstr>Desktop Application Development</vt:lpstr>
      <vt:lpstr>Desktop Application  Development with Electron.js</vt:lpstr>
      <vt:lpstr>Desktop Application  Development with Electron.js</vt:lpstr>
      <vt:lpstr>Desktop Application  Development - NW.js</vt:lpstr>
      <vt:lpstr>Desktop Application  Development - Proton Native</vt:lpstr>
      <vt:lpstr>Back-End Development</vt:lpstr>
      <vt:lpstr>Back-End Development with Express</vt:lpstr>
      <vt:lpstr>Back-End Development with Meteor.js</vt:lpstr>
      <vt:lpstr>Back-End Development with Sails.js</vt:lpstr>
      <vt:lpstr>Back-End Development with Nest.js</vt:lpstr>
      <vt:lpstr>Video Games</vt:lpstr>
      <vt:lpstr>Video Games</vt:lpstr>
      <vt:lpstr>Video Games</vt:lpstr>
      <vt:lpstr>IoT Development</vt:lpstr>
      <vt:lpstr>IoT Development using JavaScript</vt:lpstr>
      <vt:lpstr>Learning  with  JavaScript</vt:lpstr>
      <vt:lpstr>Machine Learning  with JavaScript</vt:lpstr>
      <vt:lpstr>Chatbot</vt:lpstr>
      <vt:lpstr>Chatbot</vt:lpstr>
      <vt:lpstr>Insights</vt:lpstr>
      <vt:lpstr>Statistic on JavaScript</vt:lpstr>
      <vt:lpstr>Statistic on JavaScript</vt:lpstr>
      <vt:lpstr>Statistic on JavaScript</vt:lpstr>
      <vt:lpstr>Statistic on JavaScript</vt:lpstr>
      <vt:lpstr>That’s about it.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 Platform Mobile Development with  React-Native </dc:title>
  <cp:lastModifiedBy>DAVY CHHOUK</cp:lastModifiedBy>
  <cp:revision>699</cp:revision>
  <dcterms:modified xsi:type="dcterms:W3CDTF">2019-08-31T05:36:55Z</dcterms:modified>
</cp:coreProperties>
</file>